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25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82000"/>
                  </a:srgbClr>
                </a:gs>
                <a:gs pos="50000">
                  <a:srgbClr val="001496">
                    <a:alpha val="82000"/>
                  </a:srgbClr>
                </a:gs>
                <a:gs pos="100000">
                  <a:srgbClr val="000F70">
                    <a:alpha val="82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94739" y="1594239"/>
            <a:ext cx="7098522" cy="7098522"/>
          </a:xfrm>
          <a:custGeom>
            <a:avLst/>
            <a:gdLst/>
            <a:ahLst/>
            <a:cxnLst/>
            <a:rect r="r" b="b" t="t" l="l"/>
            <a:pathLst>
              <a:path h="7098522" w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240804" y="3498022"/>
            <a:ext cx="17538269" cy="164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9"/>
              </a:lnSpc>
            </a:pPr>
            <a:r>
              <a:rPr lang="en-US" sz="9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CITY GENERAL HOSPITAL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84586" y="4924425"/>
            <a:ext cx="13730749" cy="136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9"/>
              </a:lnSpc>
            </a:pPr>
            <a:r>
              <a:rPr lang="en-US" sz="75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Operations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2342" y="8051799"/>
            <a:ext cx="10809089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Roy Nabulwe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Designation: Dr Sarah Obi, Chief Operating Officer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1333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93260" y="2321103"/>
            <a:ext cx="7045104" cy="5829824"/>
          </a:xfrm>
          <a:custGeom>
            <a:avLst/>
            <a:gdLst/>
            <a:ahLst/>
            <a:cxnLst/>
            <a:rect r="r" b="b" t="t" l="l"/>
            <a:pathLst>
              <a:path h="5829824" w="7045104">
                <a:moveTo>
                  <a:pt x="0" y="0"/>
                </a:moveTo>
                <a:lnTo>
                  <a:pt x="7045104" y="0"/>
                </a:lnTo>
                <a:lnTo>
                  <a:pt x="7045104" y="5829823"/>
                </a:lnTo>
                <a:lnTo>
                  <a:pt x="0" y="5829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84383" y="2849836"/>
            <a:ext cx="6834585" cy="587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Reallocate beds and resources toward elderly patients.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Reorganize doctor schedules to distribute work responsibilities evenly.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Reassess insurer contracts and strengthen billing audits.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Balance doctor schedules based on patient load data.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inventory forecasting tools.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Recalibrate lab machines and train staff to reduce inconclusive results. 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admission time to records for better documentation of busy hospital times to inform doctor schedule development.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9482" y="2279264"/>
            <a:ext cx="9328810" cy="103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8"/>
              </a:lnSpc>
            </a:pPr>
            <a:r>
              <a:rPr lang="en-US" sz="70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  <p:sp>
        <p:nvSpPr>
          <p:cNvPr name="AutoShape 9" id="9"/>
          <p:cNvSpPr/>
          <p:nvPr/>
        </p:nvSpPr>
        <p:spPr>
          <a:xfrm>
            <a:off x="-5590449" y="925830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984383" y="911529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86000"/>
                  </a:srgbClr>
                </a:gs>
                <a:gs pos="50000">
                  <a:srgbClr val="001496">
                    <a:alpha val="86000"/>
                  </a:srgbClr>
                </a:gs>
                <a:gs pos="100000">
                  <a:srgbClr val="000F70">
                    <a:alpha val="8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39908" y="2165933"/>
            <a:ext cx="6608184" cy="6602071"/>
          </a:xfrm>
          <a:custGeom>
            <a:avLst/>
            <a:gdLst/>
            <a:ahLst/>
            <a:cxnLst/>
            <a:rect r="r" b="b" t="t" l="l"/>
            <a:pathLst>
              <a:path h="6602071" w="6608184">
                <a:moveTo>
                  <a:pt x="0" y="0"/>
                </a:moveTo>
                <a:lnTo>
                  <a:pt x="6608184" y="0"/>
                </a:lnTo>
                <a:lnTo>
                  <a:pt x="6608184" y="6602071"/>
                </a:lnTo>
                <a:lnTo>
                  <a:pt x="0" y="6602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45183" y="2949397"/>
            <a:ext cx="12597633" cy="13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91777" y="5566434"/>
            <a:ext cx="10123037" cy="263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•Thank you to the board for reviewing this analysis.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•This dashboard provides clear insight into the hospital's operational failures.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•With this dashboard, we now understand where the hospital is losing control and how to fix it.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511960" y="8797224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leeroynabulwe@gmail.com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96029" y="88067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94512" y="2520315"/>
            <a:ext cx="5961378" cy="6318882"/>
            <a:chOff x="0" y="0"/>
            <a:chExt cx="923573" cy="978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3573" cy="978960"/>
            </a:xfrm>
            <a:custGeom>
              <a:avLst/>
              <a:gdLst/>
              <a:ahLst/>
              <a:cxnLst/>
              <a:rect r="r" b="b" t="t" l="l"/>
              <a:pathLst>
                <a:path h="978960" w="923573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3"/>
              <a:stretch>
                <a:fillRect l="-29547" t="0" r="-29547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65286" y="7200900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21316" y="2793540"/>
            <a:ext cx="7879312" cy="214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62"/>
              </a:lnSpc>
            </a:pPr>
            <a:r>
              <a:rPr lang="en-US" sz="77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21316" y="5331185"/>
            <a:ext cx="6677185" cy="482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•ER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overcrowded due to unexpected patient surges.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•Bed allocation mismatch: prepared for teens, received mostly elderly patients.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•Staff burnout caused by workload imbalance among doctors.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•Medication mismanagement leading to shortages and expiries.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•Financial losses due to insurance underpayments.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375693" y="1864951"/>
            <a:ext cx="5389372" cy="6508903"/>
            <a:chOff x="0" y="0"/>
            <a:chExt cx="834955" cy="1008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4955" cy="1008399"/>
            </a:xfrm>
            <a:custGeom>
              <a:avLst/>
              <a:gdLst/>
              <a:ahLst/>
              <a:cxnLst/>
              <a:rect r="r" b="b" t="t" l="l"/>
              <a:pathLst>
                <a:path h="1008399" w="834955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3"/>
              <a:stretch>
                <a:fillRect l="-91735" t="0" r="-2277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51077" y="2203208"/>
            <a:ext cx="8487068" cy="25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 of the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1077" y="5635179"/>
            <a:ext cx="7492923" cy="394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•Understand patient demographics to guide resource planning.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•Identify peak admission times for staffing adjustments.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•Find insurers causing revenue loss.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•Analyze doctor workload distribution.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•Improve medication utilization and stock management.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46975" y="2175823"/>
            <a:ext cx="5902319" cy="5902319"/>
          </a:xfrm>
          <a:custGeom>
            <a:avLst/>
            <a:gdLst/>
            <a:ahLst/>
            <a:cxnLst/>
            <a:rect r="r" b="b" t="t" l="l"/>
            <a:pathLst>
              <a:path h="5902319" w="5902319">
                <a:moveTo>
                  <a:pt x="0" y="0"/>
                </a:moveTo>
                <a:lnTo>
                  <a:pt x="5902320" y="0"/>
                </a:lnTo>
                <a:lnTo>
                  <a:pt x="5902320" y="5902320"/>
                </a:lnTo>
                <a:lnTo>
                  <a:pt x="0" y="5902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4079" y="2609411"/>
            <a:ext cx="8487068" cy="25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4079" y="5530654"/>
            <a:ext cx="6599163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•Single dataset: City Hospital Patient, Staff &amp; Operations data.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•Key columns used: Age, Gender, Admission Time, Doctor, Insurance, Medication, Test Results.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•Basic cleaning: removing blanks, creating age groups.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6575" y="2321548"/>
            <a:ext cx="5960648" cy="5955134"/>
          </a:xfrm>
          <a:custGeom>
            <a:avLst/>
            <a:gdLst/>
            <a:ahLst/>
            <a:cxnLst/>
            <a:rect r="r" b="b" t="t" l="l"/>
            <a:pathLst>
              <a:path h="5955134" w="5960648">
                <a:moveTo>
                  <a:pt x="0" y="0"/>
                </a:moveTo>
                <a:lnTo>
                  <a:pt x="5960648" y="0"/>
                </a:lnTo>
                <a:lnTo>
                  <a:pt x="5960648" y="5955134"/>
                </a:lnTo>
                <a:lnTo>
                  <a:pt x="0" y="5955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79477" y="4494887"/>
            <a:ext cx="7278421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number of patients: Derived from PatientID count.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number of doctors: Unique doctor count.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number of rooms.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Count of each drug dispensed.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Count of lab tests, inconclusive and successful.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97223" y="1899809"/>
            <a:ext cx="11009597" cy="148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22"/>
              </a:lnSpc>
            </a:pPr>
            <a:r>
              <a:rPr lang="en-US" sz="1011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Metrics(KPI)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75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95607" y="-426477"/>
            <a:ext cx="19479214" cy="6313888"/>
            <a:chOff x="0" y="0"/>
            <a:chExt cx="3017840" cy="9781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7840" cy="978186"/>
            </a:xfrm>
            <a:custGeom>
              <a:avLst/>
              <a:gdLst/>
              <a:ahLst/>
              <a:cxnLst/>
              <a:rect r="r" b="b" t="t" l="l"/>
              <a:pathLst>
                <a:path h="978186" w="3017840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931" r="0" b="-52931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1910996" y="3385479"/>
            <a:ext cx="6377004" cy="2148204"/>
            <a:chOff x="0" y="0"/>
            <a:chExt cx="987965" cy="3328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965" cy="332813"/>
            </a:xfrm>
            <a:custGeom>
              <a:avLst/>
              <a:gdLst/>
              <a:ahLst/>
              <a:cxnLst/>
              <a:rect r="r" b="b" t="t" l="l"/>
              <a:pathLst>
                <a:path h="332813" w="987965">
                  <a:moveTo>
                    <a:pt x="0" y="0"/>
                  </a:moveTo>
                  <a:lnTo>
                    <a:pt x="987965" y="0"/>
                  </a:lnTo>
                  <a:lnTo>
                    <a:pt x="987965" y="332813"/>
                  </a:lnTo>
                  <a:lnTo>
                    <a:pt x="0" y="332813"/>
                  </a:lnTo>
                  <a:close/>
                </a:path>
              </a:pathLst>
            </a:custGeom>
            <a:blipFill>
              <a:blip r:embed="rId4"/>
              <a:stretch>
                <a:fillRect l="0" t="-2980" r="0" b="-298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36575" y="7014359"/>
            <a:ext cx="8795818" cy="263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4"/>
              </a:lnSpc>
            </a:pPr>
            <a:r>
              <a:rPr lang="en-US" sz="64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Patient Demographics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2393" y="7004625"/>
            <a:ext cx="6599163" cy="263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•Elderly patients formed the largest group.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•Gender distribution relatively balanced.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•Bed allocation must shift to senior care.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75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95607" y="-426477"/>
            <a:ext cx="19479214" cy="6313888"/>
            <a:chOff x="0" y="0"/>
            <a:chExt cx="3017840" cy="9781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7840" cy="978186"/>
            </a:xfrm>
            <a:custGeom>
              <a:avLst/>
              <a:gdLst/>
              <a:ahLst/>
              <a:cxnLst/>
              <a:rect r="r" b="b" t="t" l="l"/>
              <a:pathLst>
                <a:path h="978186" w="3017840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966" r="0" b="-52966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041630" y="3658196"/>
            <a:ext cx="5246370" cy="1879274"/>
            <a:chOff x="0" y="0"/>
            <a:chExt cx="812800" cy="2911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91149"/>
            </a:xfrm>
            <a:custGeom>
              <a:avLst/>
              <a:gdLst/>
              <a:ahLst/>
              <a:cxnLst/>
              <a:rect r="r" b="b" t="t" l="l"/>
              <a:pathLst>
                <a:path h="2911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1149"/>
                  </a:lnTo>
                  <a:lnTo>
                    <a:pt x="0" y="291149"/>
                  </a:lnTo>
                  <a:close/>
                </a:path>
              </a:pathLst>
            </a:custGeom>
            <a:blipFill>
              <a:blip r:embed="rId4"/>
              <a:stretch>
                <a:fillRect l="-312" t="0" r="-31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686551" y="3658196"/>
            <a:ext cx="4980500" cy="1879274"/>
            <a:chOff x="0" y="0"/>
            <a:chExt cx="771610" cy="2911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71610" cy="291149"/>
            </a:xfrm>
            <a:custGeom>
              <a:avLst/>
              <a:gdLst/>
              <a:ahLst/>
              <a:cxnLst/>
              <a:rect r="r" b="b" t="t" l="l"/>
              <a:pathLst>
                <a:path h="291149" w="771610">
                  <a:moveTo>
                    <a:pt x="0" y="0"/>
                  </a:moveTo>
                  <a:lnTo>
                    <a:pt x="771610" y="0"/>
                  </a:lnTo>
                  <a:lnTo>
                    <a:pt x="771610" y="291149"/>
                  </a:lnTo>
                  <a:lnTo>
                    <a:pt x="0" y="291149"/>
                  </a:lnTo>
                  <a:close/>
                </a:path>
              </a:pathLst>
            </a:custGeom>
            <a:blipFill>
              <a:blip r:embed="rId5"/>
              <a:stretch>
                <a:fillRect l="-2854" t="0" r="-2854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36575" y="7014359"/>
            <a:ext cx="8795818" cy="263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4"/>
              </a:lnSpc>
            </a:pPr>
            <a:r>
              <a:rPr lang="en-US" sz="64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Admissions &amp; Workload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32393" y="7014150"/>
            <a:ext cx="6599163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•Major imbalance in doctor workload causing burnout.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95607" y="6101356"/>
            <a:ext cx="19479214" cy="4829737"/>
            <a:chOff x="0" y="0"/>
            <a:chExt cx="3017840" cy="7482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7840" cy="748253"/>
            </a:xfrm>
            <a:custGeom>
              <a:avLst/>
              <a:gdLst/>
              <a:ahLst/>
              <a:cxnLst/>
              <a:rect r="r" b="b" t="t" l="l"/>
              <a:pathLst>
                <a:path h="748253" w="3017840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716457"/>
                  </a:lnTo>
                  <a:cubicBezTo>
                    <a:pt x="3017840" y="724890"/>
                    <a:pt x="3014490" y="732977"/>
                    <a:pt x="3008527" y="738940"/>
                  </a:cubicBezTo>
                  <a:cubicBezTo>
                    <a:pt x="3002564" y="744903"/>
                    <a:pt x="2994477" y="748253"/>
                    <a:pt x="2986044" y="748253"/>
                  </a:cubicBezTo>
                  <a:lnTo>
                    <a:pt x="31796" y="748253"/>
                  </a:lnTo>
                  <a:cubicBezTo>
                    <a:pt x="23363" y="748253"/>
                    <a:pt x="15276" y="744903"/>
                    <a:pt x="9313" y="738940"/>
                  </a:cubicBezTo>
                  <a:cubicBezTo>
                    <a:pt x="3350" y="732977"/>
                    <a:pt x="0" y="724890"/>
                    <a:pt x="0" y="716457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3520" r="-850" b="-137476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8404171"/>
            <a:ext cx="5246370" cy="1708258"/>
            <a:chOff x="0" y="0"/>
            <a:chExt cx="812800" cy="2646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64654"/>
            </a:xfrm>
            <a:custGeom>
              <a:avLst/>
              <a:gdLst/>
              <a:ahLst/>
              <a:cxnLst/>
              <a:rect r="r" b="b" t="t" l="l"/>
              <a:pathLst>
                <a:path h="26465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64654"/>
                  </a:lnTo>
                  <a:lnTo>
                    <a:pt x="0" y="264654"/>
                  </a:lnTo>
                  <a:close/>
                </a:path>
              </a:pathLst>
            </a:custGeom>
            <a:blipFill>
              <a:blip r:embed="rId4"/>
              <a:stretch>
                <a:fillRect l="0" t="-4663" r="0" b="-466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47597" y="8404171"/>
            <a:ext cx="4816888" cy="1708258"/>
            <a:chOff x="0" y="0"/>
            <a:chExt cx="746262" cy="2646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6262" cy="264654"/>
            </a:xfrm>
            <a:custGeom>
              <a:avLst/>
              <a:gdLst/>
              <a:ahLst/>
              <a:cxnLst/>
              <a:rect r="r" b="b" t="t" l="l"/>
              <a:pathLst>
                <a:path h="264654" w="746262">
                  <a:moveTo>
                    <a:pt x="0" y="0"/>
                  </a:moveTo>
                  <a:lnTo>
                    <a:pt x="746262" y="0"/>
                  </a:lnTo>
                  <a:lnTo>
                    <a:pt x="746262" y="264654"/>
                  </a:lnTo>
                  <a:lnTo>
                    <a:pt x="0" y="264654"/>
                  </a:lnTo>
                  <a:close/>
                </a:path>
              </a:pathLst>
            </a:custGeom>
            <a:blipFill>
              <a:blip r:embed="rId5"/>
              <a:stretch>
                <a:fillRect l="0" t="-325" r="0" b="-32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11608" y="2261923"/>
            <a:ext cx="8575814" cy="288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8"/>
              </a:lnSpc>
            </a:pPr>
            <a:r>
              <a:rPr lang="en-US" sz="70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Medication &amp; Labs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95193" y="2929851"/>
            <a:ext cx="5877692" cy="263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•Essential drugs frequently stocked out, while others expired. Most dispensed drug being Lipitor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•35%(19425)of lab tests inconclusive, indicating machine or staff issues.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23045" y="2447486"/>
            <a:ext cx="5553836" cy="5553836"/>
          </a:xfrm>
          <a:custGeom>
            <a:avLst/>
            <a:gdLst/>
            <a:ahLst/>
            <a:cxnLst/>
            <a:rect r="r" b="b" t="t" l="l"/>
            <a:pathLst>
              <a:path h="5553836" w="5553836">
                <a:moveTo>
                  <a:pt x="0" y="0"/>
                </a:moveTo>
                <a:lnTo>
                  <a:pt x="5553836" y="0"/>
                </a:lnTo>
                <a:lnTo>
                  <a:pt x="5553836" y="5553836"/>
                </a:lnTo>
                <a:lnTo>
                  <a:pt x="0" y="5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4079" y="2609411"/>
            <a:ext cx="8487068" cy="25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 of Findings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4079" y="5521129"/>
            <a:ext cx="7349921" cy="351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•Elderly patient surge overwhelmed the ER.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•Staff schedules and workload not evenly distributed amongst staff.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•Medication procurement poorly matched to actual demand.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•Lab performance issues slowing patient processing.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>
            <a:off x="8598915" y="1042987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8455914" y="899987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true" rot="0">
            <a:off x="-3226599" y="8963464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DAG5ab6IgYs</dc:identifier>
  <dcterms:modified xsi:type="dcterms:W3CDTF">2011-08-01T06:04:30Z</dcterms:modified>
  <cp:revision>1</cp:revision>
  <dc:title>CITY GENERAL HOSPITAL</dc:title>
</cp:coreProperties>
</file>